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99" r:id="rId2"/>
    <p:sldId id="302" r:id="rId3"/>
    <p:sldId id="300" r:id="rId4"/>
    <p:sldId id="301" r:id="rId5"/>
    <p:sldId id="303" r:id="rId6"/>
    <p:sldId id="305" r:id="rId7"/>
    <p:sldId id="306" r:id="rId8"/>
    <p:sldId id="307" r:id="rId9"/>
    <p:sldId id="308" r:id="rId10"/>
    <p:sldId id="309" r:id="rId11"/>
    <p:sldId id="256" r:id="rId12"/>
    <p:sldId id="257" r:id="rId13"/>
    <p:sldId id="258" r:id="rId14"/>
    <p:sldId id="259" r:id="rId15"/>
    <p:sldId id="260" r:id="rId16"/>
    <p:sldId id="261" r:id="rId17"/>
    <p:sldId id="262" r:id="rId18"/>
    <p:sldId id="263" r:id="rId19"/>
    <p:sldId id="267" r:id="rId20"/>
    <p:sldId id="264" r:id="rId21"/>
    <p:sldId id="265" r:id="rId22"/>
    <p:sldId id="266" r:id="rId23"/>
    <p:sldId id="268" r:id="rId24"/>
    <p:sldId id="269" r:id="rId25"/>
    <p:sldId id="270" r:id="rId26"/>
    <p:sldId id="271" r:id="rId27"/>
    <p:sldId id="273" r:id="rId28"/>
    <p:sldId id="272" r:id="rId29"/>
    <p:sldId id="274" r:id="rId30"/>
    <p:sldId id="310"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88" y="-1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2CFC39-B510-4977-9C28-392D4CE0763B}" type="datetimeFigureOut">
              <a:rPr lang="en-US" smtClean="0"/>
              <a:pPr/>
              <a:t>8/8/2012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25DE38-CCEE-4073-8033-70CB522F150D}" type="slidenum">
              <a:rPr lang="en-US" smtClean="0"/>
              <a:pPr/>
              <a:t>‹#›</a:t>
            </a:fld>
            <a:endParaRPr lang="en-US"/>
          </a:p>
        </p:txBody>
      </p:sp>
    </p:spTree>
    <p:extLst>
      <p:ext uri="{BB962C8B-B14F-4D97-AF65-F5344CB8AC3E}">
        <p14:creationId xmlns:p14="http://schemas.microsoft.com/office/powerpoint/2010/main" val="3528488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FB4BB57-D3D2-4033-BB6B-8F88CEDB84C6}" type="datetimeFigureOut">
              <a:rPr lang="en-US" smtClean="0"/>
              <a:pPr/>
              <a:t>8/8/2012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B896C-FAD4-4E6C-957C-F2B33A24FE9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B4BB57-D3D2-4033-BB6B-8F88CEDB84C6}" type="datetimeFigureOut">
              <a:rPr lang="en-US" smtClean="0"/>
              <a:pPr/>
              <a:t>8/8/2012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B896C-FAD4-4E6C-957C-F2B33A24FE9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B4BB57-D3D2-4033-BB6B-8F88CEDB84C6}" type="datetimeFigureOut">
              <a:rPr lang="en-US" smtClean="0"/>
              <a:pPr/>
              <a:t>8/8/2012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B896C-FAD4-4E6C-957C-F2B33A24FE9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B4BB57-D3D2-4033-BB6B-8F88CEDB84C6}" type="datetimeFigureOut">
              <a:rPr lang="en-US" smtClean="0"/>
              <a:pPr/>
              <a:t>8/8/2012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B896C-FAD4-4E6C-957C-F2B33A24FE9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B4BB57-D3D2-4033-BB6B-8F88CEDB84C6}" type="datetimeFigureOut">
              <a:rPr lang="en-US" smtClean="0"/>
              <a:pPr/>
              <a:t>8/8/2012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B896C-FAD4-4E6C-957C-F2B33A24FE9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FB4BB57-D3D2-4033-BB6B-8F88CEDB84C6}" type="datetimeFigureOut">
              <a:rPr lang="en-US" smtClean="0"/>
              <a:pPr/>
              <a:t>8/8/2012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DB896C-FAD4-4E6C-957C-F2B33A24FE9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FB4BB57-D3D2-4033-BB6B-8F88CEDB84C6}" type="datetimeFigureOut">
              <a:rPr lang="en-US" smtClean="0"/>
              <a:pPr/>
              <a:t>8/8/2012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DB896C-FAD4-4E6C-957C-F2B33A24FE9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FB4BB57-D3D2-4033-BB6B-8F88CEDB84C6}" type="datetimeFigureOut">
              <a:rPr lang="en-US" smtClean="0"/>
              <a:pPr/>
              <a:t>8/8/2012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DB896C-FAD4-4E6C-957C-F2B33A24FE9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B4BB57-D3D2-4033-BB6B-8F88CEDB84C6}" type="datetimeFigureOut">
              <a:rPr lang="en-US" smtClean="0"/>
              <a:pPr/>
              <a:t>8/8/2012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DB896C-FAD4-4E6C-957C-F2B33A24FE9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B4BB57-D3D2-4033-BB6B-8F88CEDB84C6}" type="datetimeFigureOut">
              <a:rPr lang="en-US" smtClean="0"/>
              <a:pPr/>
              <a:t>8/8/2012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DB896C-FAD4-4E6C-957C-F2B33A24FE9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B4BB57-D3D2-4033-BB6B-8F88CEDB84C6}" type="datetimeFigureOut">
              <a:rPr lang="en-US" smtClean="0"/>
              <a:pPr/>
              <a:t>8/8/2012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DB896C-FAD4-4E6C-957C-F2B33A24FE9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B4BB57-D3D2-4033-BB6B-8F88CEDB84C6}" type="datetimeFigureOut">
              <a:rPr lang="en-US" smtClean="0"/>
              <a:pPr/>
              <a:t>8/8/2012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DB896C-FAD4-4E6C-957C-F2B33A24FE9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mediabaron.com/blog/wp-content/uploads/2006/05/20060503_AdamNeumannTalking.jpg"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suicideoutreach.org/" TargetMode="External"/><Relationship Id="rId2" Type="http://schemas.openxmlformats.org/officeDocument/2006/relationships/hyperlink" Target="https://ile-help.nko.navy.mil/ile/index.asp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en-US" dirty="0" smtClean="0"/>
              <a:t>ACE Suicide Prevention Lesson 1.0 </a:t>
            </a:r>
            <a:endParaRPr lang="en-US" dirty="0"/>
          </a:p>
        </p:txBody>
      </p:sp>
      <p:pic>
        <p:nvPicPr>
          <p:cNvPr id="3074" name="Picture 2" descr="http://blogs.philadelphiaweekly.com/trouble/files/2009/01/sadsoldier.jpg"/>
          <p:cNvPicPr>
            <a:picLocks noChangeAspect="1" noChangeArrowheads="1"/>
          </p:cNvPicPr>
          <p:nvPr/>
        </p:nvPicPr>
        <p:blipFill>
          <a:blip r:embed="rId2" cstate="print"/>
          <a:srcRect/>
          <a:stretch>
            <a:fillRect/>
          </a:stretch>
        </p:blipFill>
        <p:spPr bwMode="auto">
          <a:xfrm>
            <a:off x="1143000" y="1524000"/>
            <a:ext cx="6324600" cy="505968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can help you?</a:t>
            </a:r>
            <a:endParaRPr lang="en-US" dirty="0"/>
          </a:p>
        </p:txBody>
      </p:sp>
      <p:sp>
        <p:nvSpPr>
          <p:cNvPr id="3" name="Content Placeholder 2"/>
          <p:cNvSpPr>
            <a:spLocks noGrp="1"/>
          </p:cNvSpPr>
          <p:nvPr>
            <p:ph idx="1"/>
          </p:nvPr>
        </p:nvSpPr>
        <p:spPr/>
        <p:txBody>
          <a:bodyPr/>
          <a:lstStyle/>
          <a:p>
            <a:pPr marL="0" indent="0">
              <a:lnSpc>
                <a:spcPct val="90000"/>
              </a:lnSpc>
              <a:spcBef>
                <a:spcPct val="30000"/>
              </a:spcBef>
              <a:spcAft>
                <a:spcPct val="30000"/>
              </a:spcAft>
              <a:buNone/>
              <a:defRPr/>
            </a:pPr>
            <a:r>
              <a:rPr lang="en-US" u="sng" dirty="0" smtClean="0"/>
              <a:t>B.  During Deployment:</a:t>
            </a:r>
          </a:p>
          <a:p>
            <a:pPr marL="914400" lvl="1" indent="-400050">
              <a:lnSpc>
                <a:spcPct val="90000"/>
              </a:lnSpc>
              <a:spcBef>
                <a:spcPct val="30000"/>
              </a:spcBef>
              <a:spcAft>
                <a:spcPct val="30000"/>
              </a:spcAft>
              <a:buFont typeface="Wingdings" pitchFamily="2" charset="2"/>
              <a:buAutoNum type="arabicPeriod"/>
              <a:defRPr/>
            </a:pPr>
            <a:r>
              <a:rPr lang="en-US" dirty="0" smtClean="0"/>
              <a:t>Combat Stress Control Teams</a:t>
            </a:r>
          </a:p>
          <a:p>
            <a:pPr marL="914400" lvl="1" indent="-400050">
              <a:lnSpc>
                <a:spcPct val="90000"/>
              </a:lnSpc>
              <a:spcBef>
                <a:spcPct val="30000"/>
              </a:spcBef>
              <a:spcAft>
                <a:spcPct val="30000"/>
              </a:spcAft>
              <a:buFont typeface="Wingdings" pitchFamily="2" charset="2"/>
              <a:buAutoNum type="arabicPeriod"/>
              <a:defRPr/>
            </a:pPr>
            <a:r>
              <a:rPr lang="en-US" dirty="0" smtClean="0"/>
              <a:t>Medics</a:t>
            </a:r>
          </a:p>
          <a:p>
            <a:pPr marL="914400" lvl="1" indent="-400050">
              <a:lnSpc>
                <a:spcPct val="90000"/>
              </a:lnSpc>
              <a:spcBef>
                <a:spcPct val="30000"/>
              </a:spcBef>
              <a:spcAft>
                <a:spcPct val="30000"/>
              </a:spcAft>
              <a:buFont typeface="Wingdings" pitchFamily="2" charset="2"/>
              <a:buAutoNum type="arabicPeriod"/>
              <a:defRPr/>
            </a:pPr>
            <a:r>
              <a:rPr lang="en-US" dirty="0" smtClean="0"/>
              <a:t>Battalion Aid Station</a:t>
            </a:r>
          </a:p>
          <a:p>
            <a:pPr marL="914400" lvl="1" indent="-400050">
              <a:lnSpc>
                <a:spcPct val="90000"/>
              </a:lnSpc>
              <a:spcBef>
                <a:spcPct val="30000"/>
              </a:spcBef>
              <a:spcAft>
                <a:spcPct val="30000"/>
              </a:spcAft>
              <a:buFont typeface="Wingdings" pitchFamily="2" charset="2"/>
              <a:buAutoNum type="arabicPeriod"/>
              <a:defRPr/>
            </a:pPr>
            <a:r>
              <a:rPr lang="en-US" dirty="0" smtClean="0"/>
              <a:t>Chaplain &amp; Unit Ministry Teams</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Suicide Prevention</a:t>
            </a:r>
            <a:endParaRPr lang="en-US" dirty="0"/>
          </a:p>
        </p:txBody>
      </p:sp>
      <p:sp>
        <p:nvSpPr>
          <p:cNvPr id="3" name="Subtitle 2"/>
          <p:cNvSpPr>
            <a:spLocks noGrp="1"/>
          </p:cNvSpPr>
          <p:nvPr>
            <p:ph type="subTitle" idx="1"/>
          </p:nvPr>
        </p:nvSpPr>
        <p:spPr/>
        <p:txBody>
          <a:bodyPr/>
          <a:lstStyle/>
          <a:p>
            <a:r>
              <a:rPr lang="en-US" dirty="0" smtClean="0"/>
              <a:t>Lesson 1.2</a:t>
            </a:r>
          </a:p>
          <a:p>
            <a:r>
              <a:rPr lang="en-US" dirty="0" smtClean="0"/>
              <a:t>Case Studies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atyanarayanenterprise.com/images/login_icon.png"/>
          <p:cNvPicPr>
            <a:picLocks noChangeAspect="1" noChangeArrowheads="1"/>
          </p:cNvPicPr>
          <p:nvPr/>
        </p:nvPicPr>
        <p:blipFill>
          <a:blip r:embed="rId2" cstate="print"/>
          <a:srcRect/>
          <a:stretch>
            <a:fillRect/>
          </a:stretch>
        </p:blipFill>
        <p:spPr bwMode="auto">
          <a:xfrm>
            <a:off x="152400" y="457200"/>
            <a:ext cx="4659284" cy="4419600"/>
          </a:xfrm>
          <a:prstGeom prst="rect">
            <a:avLst/>
          </a:prstGeom>
          <a:noFill/>
        </p:spPr>
      </p:pic>
      <p:pic>
        <p:nvPicPr>
          <p:cNvPr id="1028" name="Picture 4" descr="http://www.esixgroup.com/images/screenprints/openvpn/openvpn-windows/login.jpg"/>
          <p:cNvPicPr>
            <a:picLocks noChangeAspect="1" noChangeArrowheads="1"/>
          </p:cNvPicPr>
          <p:nvPr/>
        </p:nvPicPr>
        <p:blipFill>
          <a:blip r:embed="rId3" cstate="print"/>
          <a:srcRect/>
          <a:stretch>
            <a:fillRect/>
          </a:stretch>
        </p:blipFill>
        <p:spPr bwMode="auto">
          <a:xfrm>
            <a:off x="4876800" y="914400"/>
            <a:ext cx="4038600" cy="4581525"/>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Welcome to Military Life Virtual Environment</a:t>
            </a:r>
            <a:endParaRPr lang="en-US" dirty="0"/>
          </a:p>
        </p:txBody>
      </p:sp>
      <p:sp>
        <p:nvSpPr>
          <p:cNvPr id="3" name="Content Placeholder 2"/>
          <p:cNvSpPr>
            <a:spLocks noGrp="1"/>
          </p:cNvSpPr>
          <p:nvPr>
            <p:ph idx="1"/>
          </p:nvPr>
        </p:nvSpPr>
        <p:spPr>
          <a:xfrm>
            <a:off x="0" y="1447800"/>
            <a:ext cx="9144000" cy="5410200"/>
          </a:xfrm>
        </p:spPr>
        <p:txBody>
          <a:bodyPr>
            <a:normAutofit fontScale="92500" lnSpcReduction="10000"/>
          </a:bodyPr>
          <a:lstStyle/>
          <a:p>
            <a:pPr>
              <a:buNone/>
            </a:pPr>
            <a:r>
              <a:rPr lang="en-US" dirty="0" smtClean="0"/>
              <a:t>Tasks:</a:t>
            </a:r>
          </a:p>
          <a:p>
            <a:pPr marL="514350" indent="-514350">
              <a:buAutoNum type="arabicParenR"/>
            </a:pPr>
            <a:r>
              <a:rPr lang="en-US" dirty="0" smtClean="0"/>
              <a:t>Student will create an Avatar to engage in the virtual world</a:t>
            </a:r>
          </a:p>
          <a:p>
            <a:pPr marL="514350" indent="-514350">
              <a:buNone/>
            </a:pPr>
            <a:r>
              <a:rPr lang="en-US" dirty="0" smtClean="0"/>
              <a:t>2)Student  must first interact with three specific recorded avatars to learn more about suicide prevention.</a:t>
            </a:r>
          </a:p>
          <a:p>
            <a:pPr marL="514350" indent="-514350">
              <a:buNone/>
            </a:pPr>
            <a:r>
              <a:rPr lang="en-US" dirty="0" smtClean="0"/>
              <a:t>3)After meeting with three Avatars the Virtual Environment will be unlocked. Students then can interact with each other and discuss at least one of the cases with a classmate.</a:t>
            </a:r>
          </a:p>
          <a:p>
            <a:pPr marL="514350" indent="-514350">
              <a:buNone/>
            </a:pPr>
            <a:r>
              <a:rPr lang="en-US" dirty="0"/>
              <a:t>4</a:t>
            </a:r>
            <a:r>
              <a:rPr lang="en-US" dirty="0" smtClean="0"/>
              <a:t>) After the virtual  experience students will enter testing area answer review questions and discussion questions about suicide prevention.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internetsafetyproject.org/sites/default/files/images/wiki/avatar.jpg"/>
          <p:cNvPicPr>
            <a:picLocks noChangeAspect="1" noChangeArrowheads="1"/>
          </p:cNvPicPr>
          <p:nvPr/>
        </p:nvPicPr>
        <p:blipFill>
          <a:blip r:embed="rId2" cstate="print"/>
          <a:srcRect/>
          <a:stretch>
            <a:fillRect/>
          </a:stretch>
        </p:blipFill>
        <p:spPr bwMode="auto">
          <a:xfrm>
            <a:off x="304800" y="1524000"/>
            <a:ext cx="8001000" cy="5176244"/>
          </a:xfrm>
          <a:prstGeom prst="rect">
            <a:avLst/>
          </a:prstGeom>
          <a:noFill/>
        </p:spPr>
      </p:pic>
      <p:sp>
        <p:nvSpPr>
          <p:cNvPr id="5" name="Title 4"/>
          <p:cNvSpPr>
            <a:spLocks noGrp="1"/>
          </p:cNvSpPr>
          <p:nvPr>
            <p:ph type="title"/>
          </p:nvPr>
        </p:nvSpPr>
        <p:spPr/>
        <p:txBody>
          <a:bodyPr/>
          <a:lstStyle/>
          <a:p>
            <a:r>
              <a:rPr lang="en-US" dirty="0" smtClean="0"/>
              <a:t>Create Avatar</a:t>
            </a:r>
            <a:endParaRPr lang="en-US" dirty="0"/>
          </a:p>
        </p:txBody>
      </p:sp>
      <p:sp>
        <p:nvSpPr>
          <p:cNvPr id="6" name="Content Placeholder 5"/>
          <p:cNvSpPr>
            <a:spLocks noGrp="1"/>
          </p:cNvSpPr>
          <p:nvPr>
            <p:ph idx="1"/>
          </p:nvPr>
        </p:nvSpPr>
        <p:spPr/>
        <p:txBody>
          <a:bodyPr/>
          <a:lstStyle/>
          <a:p>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to Military Life user </a:t>
            </a:r>
            <a:endParaRPr lang="en-US" dirty="0"/>
          </a:p>
        </p:txBody>
      </p:sp>
      <p:sp>
        <p:nvSpPr>
          <p:cNvPr id="3" name="Content Placeholder 2"/>
          <p:cNvSpPr>
            <a:spLocks noGrp="1"/>
          </p:cNvSpPr>
          <p:nvPr>
            <p:ph idx="1"/>
          </p:nvPr>
        </p:nvSpPr>
        <p:spPr/>
        <p:txBody>
          <a:bodyPr/>
          <a:lstStyle/>
          <a:p>
            <a:endParaRPr lang="en-US"/>
          </a:p>
        </p:txBody>
      </p:sp>
      <p:pic>
        <p:nvPicPr>
          <p:cNvPr id="17410" name="Picture 2" descr="http://business.gwu.edu/news/photos/2008/0307/secondlife.jpg"/>
          <p:cNvPicPr>
            <a:picLocks noChangeAspect="1" noChangeArrowheads="1"/>
          </p:cNvPicPr>
          <p:nvPr/>
        </p:nvPicPr>
        <p:blipFill>
          <a:blip r:embed="rId2" cstate="print"/>
          <a:srcRect/>
          <a:stretch>
            <a:fillRect/>
          </a:stretch>
        </p:blipFill>
        <p:spPr bwMode="auto">
          <a:xfrm>
            <a:off x="381000" y="1295399"/>
            <a:ext cx="8382000" cy="5515661"/>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 find Eric in Classroom #1</a:t>
            </a:r>
            <a:endParaRPr lang="en-US" dirty="0"/>
          </a:p>
        </p:txBody>
      </p:sp>
      <p:sp>
        <p:nvSpPr>
          <p:cNvPr id="3" name="Content Placeholder 2"/>
          <p:cNvSpPr>
            <a:spLocks noGrp="1"/>
          </p:cNvSpPr>
          <p:nvPr>
            <p:ph idx="1"/>
          </p:nvPr>
        </p:nvSpPr>
        <p:spPr/>
        <p:txBody>
          <a:bodyPr/>
          <a:lstStyle/>
          <a:p>
            <a:endParaRPr lang="en-US" dirty="0"/>
          </a:p>
        </p:txBody>
      </p:sp>
      <p:pic>
        <p:nvPicPr>
          <p:cNvPr id="18434" name="Picture 2" descr="http://www.madtomatoe.com/wp-content/uploads/2008/01/secondlife.jpg"/>
          <p:cNvPicPr>
            <a:picLocks noChangeAspect="1" noChangeArrowheads="1"/>
          </p:cNvPicPr>
          <p:nvPr/>
        </p:nvPicPr>
        <p:blipFill>
          <a:blip r:embed="rId2" cstate="print"/>
          <a:srcRect/>
          <a:stretch>
            <a:fillRect/>
          </a:stretch>
        </p:blipFill>
        <p:spPr bwMode="auto">
          <a:xfrm>
            <a:off x="152400" y="1507973"/>
            <a:ext cx="8991600" cy="5396957"/>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en-US" dirty="0" smtClean="0"/>
              <a:t>Eric will share his story  </a:t>
            </a:r>
            <a:endParaRPr lang="en-US" dirty="0"/>
          </a:p>
        </p:txBody>
      </p:sp>
      <p:pic>
        <p:nvPicPr>
          <p:cNvPr id="19458" name="Picture 2" descr="http://www.darknet.com/images/corydoc2_f.jpg"/>
          <p:cNvPicPr>
            <a:picLocks noChangeAspect="1" noChangeArrowheads="1"/>
          </p:cNvPicPr>
          <p:nvPr/>
        </p:nvPicPr>
        <p:blipFill>
          <a:blip r:embed="rId2" cstate="print"/>
          <a:srcRect/>
          <a:stretch>
            <a:fillRect/>
          </a:stretch>
        </p:blipFill>
        <p:spPr bwMode="auto">
          <a:xfrm>
            <a:off x="1981200" y="1168400"/>
            <a:ext cx="4267200" cy="56896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Based Version of Eric’s Story</a:t>
            </a:r>
            <a:endParaRPr lang="en-US" dirty="0"/>
          </a:p>
        </p:txBody>
      </p:sp>
      <p:sp>
        <p:nvSpPr>
          <p:cNvPr id="5" name="Content Placeholder 4"/>
          <p:cNvSpPr>
            <a:spLocks noGrp="1"/>
          </p:cNvSpPr>
          <p:nvPr>
            <p:ph idx="1"/>
          </p:nvPr>
        </p:nvSpPr>
        <p:spPr>
          <a:xfrm>
            <a:off x="0" y="1295400"/>
            <a:ext cx="9144000" cy="5562600"/>
          </a:xfrm>
        </p:spPr>
        <p:txBody>
          <a:bodyPr>
            <a:normAutofit fontScale="40000" lnSpcReduction="20000"/>
          </a:bodyPr>
          <a:lstStyle/>
          <a:p>
            <a:r>
              <a:rPr lang="en-US" dirty="0"/>
              <a:t>Case Study One</a:t>
            </a:r>
          </a:p>
          <a:p>
            <a:r>
              <a:rPr lang="en-GB" dirty="0"/>
              <a:t>A Case Study on Suicide</a:t>
            </a:r>
            <a:endParaRPr lang="en-US" b="1" dirty="0"/>
          </a:p>
          <a:p>
            <a:r>
              <a:rPr lang="en-GB" dirty="0"/>
              <a:t>Eric's dad died when Eric was 15. They had been very close, so when his mom remarried about a year later, Eric had a hard time adjusting. His stepdad talked about how much God loved him, but Eric didn't want to hear it... just like he didn't want to hear the stranger in the school assembly say things get better; that suicide isn't any answer. Eric had lived through three years of anger, pain, and emptiness looking for better. It didn't exist.</a:t>
            </a:r>
            <a:endParaRPr lang="en-US" dirty="0"/>
          </a:p>
          <a:p>
            <a:r>
              <a:rPr lang="en-GB" dirty="0"/>
              <a:t>Drugs and alcohol numbed the pain. Eric remembers: "What really led me into suicide was drugs and alcohol. I never figured I would get to that point. It started when I was probably 10 years old, smoking grapevines in the woods behind our house."</a:t>
            </a:r>
            <a:endParaRPr lang="en-US" dirty="0"/>
          </a:p>
          <a:p>
            <a:r>
              <a:rPr lang="en-GB" dirty="0"/>
              <a:t>Eric separated himself from reality and from the people who loved him. "There were people in my life that cared about me," Eric said. "The way I wrote to them in my suicide letters was so deep. Why couldn't I go to them and say, 'I am about to kill myself. I need your help'? The world of drugs I was in separated me from my relationship with them."</a:t>
            </a:r>
            <a:endParaRPr lang="en-US" dirty="0"/>
          </a:p>
          <a:p>
            <a:r>
              <a:rPr lang="en-GB" dirty="0"/>
              <a:t>On Thanksgiving Day, 1990, Eric hit bottom. Already in danger of losing his driver's license, he got another ticket. He was already facing a possible $5,000 fine or 30 days in jail for possession of deer out of season. Also, he could lose his guns, all handed down to him by his father.</a:t>
            </a:r>
            <a:endParaRPr lang="en-US" dirty="0"/>
          </a:p>
          <a:p>
            <a:r>
              <a:rPr lang="en-GB" dirty="0"/>
              <a:t>As he lay in bed that night, he felt tired. Tired of the pressure. Tired of the anger. Tired of the hurt. Tired of living.</a:t>
            </a:r>
            <a:endParaRPr lang="en-US" dirty="0"/>
          </a:p>
          <a:p>
            <a:r>
              <a:rPr lang="en-GB" dirty="0"/>
              <a:t>He got out of bed and put on his best clothes. He wrote his will and good-bye letters to his family and friends. He was so angry at his father for dying, he decided to kill himself over his father's grave. Eric sat in the cemetery with his roommate's rifle under his chin. He tried to pull the trigger, but couldn't. He tried again and again. Completely frustrated with himself, he downed a fifth of whiskey. Then he put the rifle under his chin and pulled the trigger.</a:t>
            </a:r>
            <a:endParaRPr lang="en-US" dirty="0"/>
          </a:p>
          <a:p>
            <a:r>
              <a:rPr lang="en-GB" dirty="0"/>
              <a:t>At 4 a.m. Eric lay in his own blood, unable to move a muscle. He couldn't see, or hear, or yell for help. But he could feel pain.</a:t>
            </a:r>
            <a:endParaRPr lang="en-US" dirty="0"/>
          </a:p>
          <a:p>
            <a:r>
              <a:rPr lang="en-GB" dirty="0"/>
              <a:t>Was he dead? Was this hell? If he was still alive, would he be left here to bleed to death? Eric had put himself to the test, and now he knew he didn't want to die. It was his senior year. He wanted to live, to find the right answers, a way out of the pain. But he had chosen a highway to nowhere. Was this the end?</a:t>
            </a:r>
            <a:endParaRPr lang="en-US" dirty="0"/>
          </a:p>
          <a:p>
            <a:r>
              <a:rPr lang="en-GB" dirty="0"/>
              <a:t>Who could he turn to? Who would help him? In that dark moment, Eric remembered the things his stepfather had told him--that God loved him and was always there for him if he'd only ask. For the first time in his life Eric prayed, "God, I need your help."</a:t>
            </a:r>
            <a:endParaRPr lang="en-US" dirty="0"/>
          </a:p>
          <a:p>
            <a:pPr>
              <a:buNone/>
            </a:pP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Eric’s Story finished</a:t>
            </a:r>
            <a:endParaRPr lang="en-US" dirty="0"/>
          </a:p>
        </p:txBody>
      </p:sp>
      <p:sp>
        <p:nvSpPr>
          <p:cNvPr id="3" name="Content Placeholder 2"/>
          <p:cNvSpPr>
            <a:spLocks noGrp="1"/>
          </p:cNvSpPr>
          <p:nvPr>
            <p:ph idx="1"/>
          </p:nvPr>
        </p:nvSpPr>
        <p:spPr/>
        <p:txBody>
          <a:bodyPr>
            <a:normAutofit fontScale="32500" lnSpcReduction="20000"/>
          </a:bodyPr>
          <a:lstStyle/>
          <a:p>
            <a:r>
              <a:rPr lang="en-GB" dirty="0" smtClean="0"/>
              <a:t>The police report from that night shows God's intervention. Eric managed to get to his car and pull himself into the driver's seat. The sheriff's department clocked Eric at speeds over 110 M.P.H. as he drove himself to the hospital. The surgeons worked for 17 hours in emergency reconstructive surgery. He went into a coma. A few weeks later, his aunt sat down on his catheter, and he woke up.</a:t>
            </a:r>
            <a:endParaRPr lang="en-US" dirty="0" smtClean="0"/>
          </a:p>
          <a:p>
            <a:r>
              <a:rPr lang="en-GB" dirty="0" smtClean="0"/>
              <a:t>Eric was alive, but the exit he had taken meant bumpy roads ahead. When he looked in the mirror for the first time and saw his disfigured reflection, he cried. Yet he somehow knew that God was there, just as He had been in the cemetery. Tears of anguish became tears of joy as Eric realized how God had spared his life. "That was the day I found hope," Eric said.</a:t>
            </a:r>
            <a:endParaRPr lang="en-US" dirty="0" smtClean="0"/>
          </a:p>
          <a:p>
            <a:r>
              <a:rPr lang="en-GB" dirty="0" smtClean="0"/>
              <a:t>Eric had to fight to hold on to that hope. Just as his physical recovery was a process, his spiritual and emotional recovery was step by step. Eric says he didn't even accept Jesus as his </a:t>
            </a:r>
            <a:r>
              <a:rPr lang="en-GB" dirty="0" err="1" smtClean="0"/>
              <a:t>Savior</a:t>
            </a:r>
            <a:r>
              <a:rPr lang="en-GB" dirty="0" smtClean="0"/>
              <a:t> until a year after God came to his rescue, and even then he struggled.</a:t>
            </a:r>
            <a:endParaRPr lang="en-US" dirty="0" smtClean="0"/>
          </a:p>
          <a:p>
            <a:r>
              <a:rPr lang="en-GB" dirty="0" smtClean="0"/>
              <a:t>"It was instant relief and contentment when I first invited Christ into my life," Eric said. "It was instant peace and joy. And for a period of time I gave up the drugs and alcohol. But all I really focused on was the emotional or sensational aspect of Christianity... the way I felt. There wasn't a real foundation there."</a:t>
            </a:r>
            <a:endParaRPr lang="en-US" dirty="0" smtClean="0"/>
          </a:p>
          <a:p>
            <a:r>
              <a:rPr lang="en-GB" dirty="0" smtClean="0"/>
              <a:t>Eric knew God loved him. He knew God could save him from anything, even from himself. But he chose the hard way. He still prayed, but he was not committed to God. Eric said, "I needed an anniversary or something to say, "Okay. This is the day I'm gong to change my life."</a:t>
            </a:r>
            <a:endParaRPr lang="en-US" dirty="0" smtClean="0"/>
          </a:p>
          <a:p>
            <a:r>
              <a:rPr lang="en-GB" dirty="0" smtClean="0"/>
              <a:t>One more accident, and Eric had his anniversary. He shattered his ankle mountain climbing. Finally, he understood he couldn't change himself. He turned his life over to God. He started going to church, reading the Bible, and leaning on Christian friends. "It is the actual foundation in the Word that has made my relationship with God what it is; that has made my life what it is today," he says.</a:t>
            </a:r>
            <a:endParaRPr lang="en-US" dirty="0" smtClean="0"/>
          </a:p>
          <a:p>
            <a:r>
              <a:rPr lang="en-GB" dirty="0" smtClean="0"/>
              <a:t>Today, Eric is the stranger speaking at school assemblies telling teens suicide isn't the answer. Through T.A.P.S. [Teenage Awareness Preventing Suicide] he is a flesh-and-blood example that there is a way out of their maze of pain.</a:t>
            </a:r>
            <a:endParaRPr lang="en-US" dirty="0" smtClean="0"/>
          </a:p>
          <a:p>
            <a:r>
              <a:rPr lang="en-GB" b="1" dirty="0" smtClean="0"/>
              <a:t>What does Eric tell teens on the edge?</a:t>
            </a:r>
            <a:endParaRPr lang="en-US" dirty="0" smtClean="0"/>
          </a:p>
          <a:p>
            <a:r>
              <a:rPr lang="en-GB" dirty="0" smtClean="0"/>
              <a:t>The answers "I love you" and "You will make it" were not enough for Eric. But when God says it, it's enough. Eric knows that now. His message is the hope Christ brings, not empty promises but PLANS! "For I know the PLANS I have for you,' declares the Lord, "PLANS to prosper you and not to harm you, PLANS to give you hope and a future"--Jeremiah 29:11 [NIV].</a:t>
            </a:r>
            <a:endParaRPr lang="en-US" dirty="0" smtClean="0"/>
          </a:p>
          <a:p>
            <a:r>
              <a:rPr lang="en-GB" dirty="0" smtClean="0"/>
              <a:t>Before Eric tried suicide, he reasoned, "Why would anyone want to go through life wishing for death?" His suicide letters spell out his desire for hope, happiness, and meaning: "I hope I can find a world where I'm happy. I hope I can find this wonderful place called heaven. Keep my memories alive like Dad's. Hopefully in my journey I will find him."</a:t>
            </a:r>
            <a:endParaRPr lang="en-US" dirty="0" smtClean="0"/>
          </a:p>
          <a:p>
            <a:r>
              <a:rPr lang="en-GB" dirty="0" smtClean="0"/>
              <a:t>Eric's Heavenly Father found him. God loves him--pain, hurt, confusion, mistakes, even disfigurement included. "When I was in the hospital, my mom didn't care how many scars I came out of there with. She wanted me to live and be happy with my life. God is the same way. He doesn't care what kind of scars you have. All scars show is that you have hurt. And that you've healed.</a:t>
            </a:r>
            <a:endParaRPr lang="en-US" dirty="0" smtClean="0"/>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ACE stand for?</a:t>
            </a:r>
            <a:endParaRPr lang="en-US" dirty="0"/>
          </a:p>
        </p:txBody>
      </p:sp>
      <p:sp>
        <p:nvSpPr>
          <p:cNvPr id="3" name="Content Placeholder 2"/>
          <p:cNvSpPr>
            <a:spLocks noGrp="1"/>
          </p:cNvSpPr>
          <p:nvPr>
            <p:ph idx="1"/>
          </p:nvPr>
        </p:nvSpPr>
        <p:spPr/>
        <p:txBody>
          <a:bodyPr>
            <a:normAutofit/>
          </a:bodyPr>
          <a:lstStyle/>
          <a:p>
            <a:pPr>
              <a:buNone/>
            </a:pPr>
            <a:r>
              <a:rPr lang="en-US" sz="6000" dirty="0" smtClean="0"/>
              <a:t>A = Ask</a:t>
            </a:r>
          </a:p>
          <a:p>
            <a:pPr>
              <a:buNone/>
            </a:pPr>
            <a:r>
              <a:rPr lang="en-US" sz="6000" dirty="0" smtClean="0"/>
              <a:t>C= Care</a:t>
            </a:r>
          </a:p>
          <a:p>
            <a:pPr>
              <a:buNone/>
            </a:pPr>
            <a:r>
              <a:rPr lang="en-US" sz="6000" dirty="0" smtClean="0"/>
              <a:t>E= Escort</a:t>
            </a:r>
            <a:endParaRPr lang="en-US" sz="6000" dirty="0"/>
          </a:p>
        </p:txBody>
      </p:sp>
      <p:pic>
        <p:nvPicPr>
          <p:cNvPr id="68610" name="Picture 2" descr="http://t0.gstatic.com/images?q=tbn:ANd9GcRumjKAiJMe9I1ySAa8E-Tmmbw07P4XRmelIkmieQZ0OjE3IFmLJQ"/>
          <p:cNvPicPr>
            <a:picLocks noChangeAspect="1" noChangeArrowheads="1"/>
          </p:cNvPicPr>
          <p:nvPr/>
        </p:nvPicPr>
        <p:blipFill>
          <a:blip r:embed="rId2" cstate="print"/>
          <a:srcRect/>
          <a:stretch>
            <a:fillRect/>
          </a:stretch>
        </p:blipFill>
        <p:spPr bwMode="auto">
          <a:xfrm>
            <a:off x="3810000" y="1600200"/>
            <a:ext cx="5029200" cy="3905028"/>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 Margaret in Classroom #2</a:t>
            </a:r>
            <a:endParaRPr lang="en-US" dirty="0"/>
          </a:p>
        </p:txBody>
      </p:sp>
      <p:pic>
        <p:nvPicPr>
          <p:cNvPr id="4" name="Picture 2" descr="http://www.madtomatoe.com/wp-content/uploads/2008/01/secondlife.jpg"/>
          <p:cNvPicPr>
            <a:picLocks noGrp="1" noChangeAspect="1" noChangeArrowheads="1"/>
          </p:cNvPicPr>
          <p:nvPr>
            <p:ph idx="1"/>
          </p:nvPr>
        </p:nvPicPr>
        <p:blipFill>
          <a:blip r:embed="rId2" cstate="print"/>
          <a:srcRect/>
          <a:stretch>
            <a:fillRect/>
          </a:stretch>
        </p:blipFill>
        <p:spPr bwMode="auto">
          <a:xfrm>
            <a:off x="457200" y="1892120"/>
            <a:ext cx="8458200" cy="4646074"/>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en-US" dirty="0" smtClean="0"/>
              <a:t>Margaret will Share her story</a:t>
            </a:r>
            <a:endParaRPr lang="en-US" dirty="0"/>
          </a:p>
        </p:txBody>
      </p:sp>
      <p:pic>
        <p:nvPicPr>
          <p:cNvPr id="21506" name="Picture 2" descr="http://farm2.static.flickr.com/1348/1403332386_b000163c15.jpg"/>
          <p:cNvPicPr>
            <a:picLocks noChangeAspect="1" noChangeArrowheads="1"/>
          </p:cNvPicPr>
          <p:nvPr/>
        </p:nvPicPr>
        <p:blipFill>
          <a:blip r:embed="rId2" cstate="print"/>
          <a:srcRect/>
          <a:stretch>
            <a:fillRect/>
          </a:stretch>
        </p:blipFill>
        <p:spPr bwMode="auto">
          <a:xfrm>
            <a:off x="152400" y="1295400"/>
            <a:ext cx="8948754" cy="518160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Text based version of Margaret’s story</a:t>
            </a:r>
            <a:endParaRPr lang="en-US" dirty="0"/>
          </a:p>
        </p:txBody>
      </p:sp>
      <p:sp>
        <p:nvSpPr>
          <p:cNvPr id="3" name="Content Placeholder 2"/>
          <p:cNvSpPr>
            <a:spLocks noGrp="1"/>
          </p:cNvSpPr>
          <p:nvPr>
            <p:ph idx="1"/>
          </p:nvPr>
        </p:nvSpPr>
        <p:spPr/>
        <p:txBody>
          <a:bodyPr>
            <a:normAutofit fontScale="40000" lnSpcReduction="20000"/>
          </a:bodyPr>
          <a:lstStyle/>
          <a:p>
            <a:r>
              <a:rPr lang="en-US" dirty="0"/>
              <a:t>Case Study Two</a:t>
            </a:r>
          </a:p>
          <a:p>
            <a:r>
              <a:rPr lang="en-US" dirty="0"/>
              <a:t>Depression/Suicide Case Study</a:t>
            </a:r>
          </a:p>
          <a:p>
            <a:r>
              <a:rPr lang="en-US" dirty="0"/>
              <a:t>Margaret B. was married to a tender and loving second husband who catered to both Margaret and her son from her previous marriage. However, she became increasingly unhappy and felt unworthy of both her husband and her son. She thought they deserved a better wife and mother. Her misery led her husband to persuade her to seek psychiatric help. Unfortunately for her, the psychiatrist she consulted was inflexible in his therapy style and was unable to change Margaret's view of herself as ugly and inadequate, although her friends saw her as unusually attractive and bright.</a:t>
            </a:r>
          </a:p>
          <a:p>
            <a:r>
              <a:rPr lang="en-US" dirty="0"/>
              <a:t>One of Margaret's friends, Vi, met Margaret because the same psychiatrist was treating both of them. Vi was fond of Margaret because they had similar problems, and they visited each other often. On one visit to Margaret's house, Vi found Margaret extremely active and quite chipper, in contrast to her usual depressive and fatigued demeanor. Most people might have regarded that as a great sign of progress, but the change was too radical, and Vi was suspicious. Immediately after leaving Margaret's house, Vi went to the nearest pay telephone and called Margaret's husband Burl to tell him that there was something strange about Margaret's behavior. </a:t>
            </a:r>
          </a:p>
          <a:p>
            <a:r>
              <a:rPr lang="en-US" dirty="0"/>
              <a:t>Burl rushed home from his office and found Margaret lying in the bathtub with her wrists slashed, bleeding profusely. He applied tourniquets and called an ambulance. Because Vi was astute and Burl was concerned and quick, Margaret survived. Had he been 30 minutes later, she almost certainly wouldn't have. </a:t>
            </a:r>
          </a:p>
          <a:p>
            <a:r>
              <a:rPr lang="en-US" dirty="0"/>
              <a:t>After this incident, Margaret went to a different psychiatrist who prescribed medication that significantly improved her mood. She still was not an unusually happy person, but her mood was normal, and she did not repeat her suicide attempt. </a:t>
            </a:r>
          </a:p>
          <a:p>
            <a:r>
              <a:rPr lang="en-US" dirty="0"/>
              <a:t>Margaret's case occurred a long time ago. Nevertheless, it illustrates some facts about depression better than a modern case could. First, it shows that the wrong psychotherapy can be worthless, or worse. Second, it demonstrates the danger of suicide if effective medications and therapy are not administered. Third, Margaret's sudden surprising improvement in mood before her suicide attempt is typical, a sign that the depressed person has made a decision and is relieved about it. That is one of several possible danger signs that should not be ignored (see the discussion of suicide for other signs that should arouse concern).</a:t>
            </a:r>
          </a:p>
          <a:p>
            <a:pPr>
              <a:buNone/>
            </a:pP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 James in Classroom #3</a:t>
            </a:r>
            <a:endParaRPr lang="en-US" dirty="0"/>
          </a:p>
        </p:txBody>
      </p:sp>
      <p:pic>
        <p:nvPicPr>
          <p:cNvPr id="4" name="Picture 2" descr="http://www.madtomatoe.com/wp-content/uploads/2008/01/secondlife.jpg"/>
          <p:cNvPicPr>
            <a:picLocks noGrp="1" noChangeAspect="1" noChangeArrowheads="1"/>
          </p:cNvPicPr>
          <p:nvPr>
            <p:ph idx="1"/>
          </p:nvPr>
        </p:nvPicPr>
        <p:blipFill>
          <a:blip r:embed="rId2" cstate="print"/>
          <a:srcRect/>
          <a:stretch>
            <a:fillRect/>
          </a:stretch>
        </p:blipFill>
        <p:spPr bwMode="auto">
          <a:xfrm>
            <a:off x="609600" y="1422819"/>
            <a:ext cx="8534400" cy="5435181"/>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will Share his story</a:t>
            </a:r>
            <a:endParaRPr lang="en-US" dirty="0"/>
          </a:p>
        </p:txBody>
      </p:sp>
      <p:sp>
        <p:nvSpPr>
          <p:cNvPr id="3" name="Content Placeholder 2"/>
          <p:cNvSpPr>
            <a:spLocks noGrp="1"/>
          </p:cNvSpPr>
          <p:nvPr>
            <p:ph idx="1"/>
          </p:nvPr>
        </p:nvSpPr>
        <p:spPr/>
        <p:txBody>
          <a:bodyPr/>
          <a:lstStyle/>
          <a:p>
            <a:endParaRPr lang="en-US"/>
          </a:p>
        </p:txBody>
      </p:sp>
      <p:pic>
        <p:nvPicPr>
          <p:cNvPr id="23554" name="Picture 2" descr="http://i.ytimg.com/vi/M3h3XxO4qfw/0.jpg"/>
          <p:cNvPicPr>
            <a:picLocks noChangeAspect="1" noChangeArrowheads="1"/>
          </p:cNvPicPr>
          <p:nvPr/>
        </p:nvPicPr>
        <p:blipFill>
          <a:blip r:embed="rId2" cstate="print"/>
          <a:srcRect/>
          <a:stretch>
            <a:fillRect/>
          </a:stretch>
        </p:blipFill>
        <p:spPr bwMode="auto">
          <a:xfrm>
            <a:off x="304800" y="1447800"/>
            <a:ext cx="8382000" cy="5353052"/>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based version of James’ story</a:t>
            </a:r>
            <a:endParaRPr lang="en-US" dirty="0"/>
          </a:p>
        </p:txBody>
      </p:sp>
      <p:sp>
        <p:nvSpPr>
          <p:cNvPr id="3" name="Content Placeholder 2"/>
          <p:cNvSpPr>
            <a:spLocks noGrp="1"/>
          </p:cNvSpPr>
          <p:nvPr>
            <p:ph idx="1"/>
          </p:nvPr>
        </p:nvSpPr>
        <p:spPr>
          <a:xfrm>
            <a:off x="228600" y="1219200"/>
            <a:ext cx="8686800" cy="5334000"/>
          </a:xfrm>
        </p:spPr>
        <p:txBody>
          <a:bodyPr>
            <a:normAutofit fontScale="25000" lnSpcReduction="20000"/>
          </a:bodyPr>
          <a:lstStyle/>
          <a:p>
            <a:r>
              <a:rPr lang="en-US" sz="5600" dirty="0"/>
              <a:t>Case Study Three</a:t>
            </a:r>
          </a:p>
          <a:p>
            <a:r>
              <a:rPr lang="en-US" sz="5600" dirty="0"/>
              <a:t>Suicide Indicators: A First Responder’s Experience</a:t>
            </a:r>
          </a:p>
          <a:p>
            <a:r>
              <a:rPr lang="en-US" sz="5600" dirty="0"/>
              <a:t>Disclaimer: This case study is based on true events.  Names have been changed to protect those involved. </a:t>
            </a:r>
          </a:p>
          <a:p>
            <a:r>
              <a:rPr lang="en-US" sz="5600" dirty="0"/>
              <a:t>It was the spring of 1991 when Airman James had just completed basic training and reported to his next command to start the next phase of his training.  Several sailors from his boot camp company had reported to the same training command to continue their training.  For most, this was their first time away from home.  Only a few of them had been assigned to the barracks as James, but none had been assigned to the same class.  Airman James had been assigned to a night school class that was all male ranging in age from 18 to 25 years.  </a:t>
            </a:r>
          </a:p>
          <a:p>
            <a:r>
              <a:rPr lang="en-US" sz="5600" dirty="0"/>
              <a:t>Keeping with tradition, the instructors started the first day by choosing class leaders to serve as the primary point of contact for various class responsibilities.  When the class was asked who was most senior, one student, Airman Timmy, raised his hand and blurted out, “I’m going to OCS (Officer Candidate School)!”  His declaration invoked a barrage of disparaging and insulting responses from many of the other students in the class and earned Airman Timmy instant status as the least popular member of the class.  Rarely did a day pass without Timmy becoming the target of an insult or ridicule.   Airman Timmy soon began to try and impress some of his classmates by showing off expensive technology he had purchased or boasting about all he was going to do after he completed training and transferred to the fleet.</a:t>
            </a:r>
          </a:p>
          <a:p>
            <a:r>
              <a:rPr lang="en-US" sz="5600" dirty="0"/>
              <a:t>Airman James did not get selected as class leader but, instead, was selected to be a duty section leader.  This responsibility resulted in his reassignment to a new room with other duty section leaders who worked together to maintain security watches and organize barracks cleaning details.  One day, Airman James and his roommate Airman Mark were sitting in their room polishing their boots.  Airman Timmy walked in, as he often did on duty days, and began talking about school and how hard thing had been getting.  James and Mark continued to polish their boots as they listened to what they thought was Timmy blowing off some steam.  Timmy finished his conversation with, “I just don’t know how I can go on…” before turning and leaving the room.  James and Mark sat there, mouths open and stunned at what they just heard.  James looked at Mark and asked, “Did he just say what I think he said?”  Mark replied, “I think he did.”  They decided to get up immediately and report what just happened to the instructor standing barracks watch.  The instructor told them he would take care of it and sent them on their way</a:t>
            </a:r>
            <a:r>
              <a:rPr lang="en-US" sz="4300" dirty="0"/>
              <a:t>.  </a:t>
            </a:r>
          </a:p>
          <a:p>
            <a:pPr>
              <a:buNone/>
            </a:pP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 story continued</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That evening Airman Timmy was called out of class and taken to the schoolhouse office where he was confronted about the comments he had made to James and Mark.  After about an hour passed, Timmy returned to the class and immediately began yelling at Airman James about what he reported.  James tried to reason with Timmy for a minute before telling him that this was not the place and time for this conversation and that they could discuss it during their lunch break.  When the lunch break time arrived, James tried to talk to Timmy about the events that had transpired.  Timmy’s responded by cursing him and telling James to leave him alone. James was a little disturbed by Timmy’s response and a little irritated from being lashed out at by him in the class.  But, James also felt that it was good that Timmy was alive and mad at him instead of dead by his own hand.</a:t>
            </a:r>
          </a:p>
          <a:p>
            <a:r>
              <a:rPr lang="en-US" dirty="0" smtClean="0"/>
              <a:t>Airman Timmy never really made friends with any of the other students in the class.  His behavior became more negative as the class progressed.  He would often submit scathingly negative comments about instructors at the close of instructional blocks and sometimes expressed them verbally.  This caused a spiral effect which resulted in disciplinary counseling and the loss of an advanced phase of training.  Airman Timmy completed his training and transferred to the fleet.  It is not known if he attended OCS or presented any other suicide indicators or gestures again.</a:t>
            </a:r>
          </a:p>
          <a:p>
            <a:pPr>
              <a:buNone/>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Chat with other users about suicide prevention</a:t>
            </a:r>
            <a:endParaRPr lang="en-US" dirty="0"/>
          </a:p>
        </p:txBody>
      </p:sp>
      <p:sp>
        <p:nvSpPr>
          <p:cNvPr id="3" name="Content Placeholder 2"/>
          <p:cNvSpPr>
            <a:spLocks noGrp="1"/>
          </p:cNvSpPr>
          <p:nvPr>
            <p:ph idx="1"/>
          </p:nvPr>
        </p:nvSpPr>
        <p:spPr/>
        <p:txBody>
          <a:bodyPr/>
          <a:lstStyle/>
          <a:p>
            <a:endParaRPr lang="en-US"/>
          </a:p>
        </p:txBody>
      </p:sp>
      <p:pic>
        <p:nvPicPr>
          <p:cNvPr id="27650" name="Picture 2" descr="Adam Chat">
            <a:hlinkClick r:id="rId2"/>
          </p:cNvPr>
          <p:cNvPicPr>
            <a:picLocks noChangeAspect="1" noChangeArrowheads="1"/>
          </p:cNvPicPr>
          <p:nvPr/>
        </p:nvPicPr>
        <p:blipFill>
          <a:blip r:embed="rId3" cstate="print"/>
          <a:srcRect/>
          <a:stretch>
            <a:fillRect/>
          </a:stretch>
        </p:blipFill>
        <p:spPr bwMode="auto">
          <a:xfrm>
            <a:off x="1" y="1524000"/>
            <a:ext cx="9144000" cy="533400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458200" cy="1417638"/>
          </a:xfrm>
        </p:spPr>
        <p:txBody>
          <a:bodyPr>
            <a:normAutofit fontScale="90000"/>
          </a:bodyPr>
          <a:lstStyle/>
          <a:p>
            <a:r>
              <a:rPr lang="en-US" dirty="0" smtClean="0"/>
              <a:t>Go to Suicide Prevention Testing Center</a:t>
            </a:r>
            <a:endParaRPr lang="en-US" dirty="0"/>
          </a:p>
        </p:txBody>
      </p:sp>
      <p:sp>
        <p:nvSpPr>
          <p:cNvPr id="3" name="Content Placeholder 2"/>
          <p:cNvSpPr>
            <a:spLocks noGrp="1"/>
          </p:cNvSpPr>
          <p:nvPr>
            <p:ph idx="1"/>
          </p:nvPr>
        </p:nvSpPr>
        <p:spPr/>
        <p:txBody>
          <a:bodyPr/>
          <a:lstStyle/>
          <a:p>
            <a:endParaRPr lang="en-US" dirty="0"/>
          </a:p>
        </p:txBody>
      </p:sp>
      <p:pic>
        <p:nvPicPr>
          <p:cNvPr id="28674" name="Picture 2" descr="http://www.darcynorman.net/files/images/secondlife_classroom_002.preview.jpg"/>
          <p:cNvPicPr>
            <a:picLocks noChangeAspect="1" noChangeArrowheads="1"/>
          </p:cNvPicPr>
          <p:nvPr/>
        </p:nvPicPr>
        <p:blipFill>
          <a:blip r:embed="rId2" cstate="print"/>
          <a:srcRect/>
          <a:stretch>
            <a:fillRect/>
          </a:stretch>
        </p:blipFill>
        <p:spPr bwMode="auto">
          <a:xfrm>
            <a:off x="0" y="1523999"/>
            <a:ext cx="9144000" cy="5333697"/>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868362"/>
          </a:xfrm>
        </p:spPr>
        <p:txBody>
          <a:bodyPr>
            <a:noAutofit/>
          </a:bodyPr>
          <a:lstStyle/>
          <a:p>
            <a:pPr fontAlgn="t"/>
            <a:r>
              <a:rPr lang="en-US" sz="2800" b="1" dirty="0">
                <a:latin typeface="Times New Roman" pitchFamily="18" charset="0"/>
                <a:cs typeface="Times New Roman" pitchFamily="18" charset="0"/>
              </a:rPr>
              <a:t>Post-Assessment: Part </a:t>
            </a:r>
            <a:r>
              <a:rPr lang="en-US" sz="2800" b="1" dirty="0" smtClean="0">
                <a:latin typeface="Times New Roman" pitchFamily="18" charset="0"/>
                <a:cs typeface="Times New Roman" pitchFamily="18" charset="0"/>
              </a:rPr>
              <a:t>I</a:t>
            </a:r>
            <a:endParaRPr lang="en-US" sz="2800" dirty="0">
              <a:latin typeface="Times New Roman" pitchFamily="18" charset="0"/>
              <a:cs typeface="Times New Roman" pitchFamily="18" charset="0"/>
            </a:endParaRPr>
          </a:p>
        </p:txBody>
      </p:sp>
      <p:sp>
        <p:nvSpPr>
          <p:cNvPr id="8" name="Content Placeholder 2"/>
          <p:cNvSpPr>
            <a:spLocks noGrp="1"/>
          </p:cNvSpPr>
          <p:nvPr>
            <p:ph idx="1"/>
          </p:nvPr>
        </p:nvSpPr>
        <p:spPr>
          <a:xfrm>
            <a:off x="457200" y="1219200"/>
            <a:ext cx="8229600" cy="4906963"/>
          </a:xfrm>
        </p:spPr>
        <p:txBody>
          <a:bodyPr>
            <a:normAutofit lnSpcReduction="10000"/>
          </a:bodyPr>
          <a:lstStyle/>
          <a:p>
            <a:pPr marL="0" indent="0" fontAlgn="t">
              <a:buNone/>
            </a:pPr>
            <a:r>
              <a:rPr lang="en-US" sz="2400" dirty="0">
                <a:latin typeface="Times New Roman" pitchFamily="18" charset="0"/>
                <a:cs typeface="Times New Roman" pitchFamily="18" charset="0"/>
              </a:rPr>
              <a:t>Students will answer a variety of multiple choice, true/false questions and write an essay to describe in detail from their selection of one case study, the various components and factors that determine suicide and what should be done or should have been done to prevent it. Essay discussion will include the following:</a:t>
            </a:r>
            <a:br>
              <a:rPr lang="en-US" sz="2400" dirty="0">
                <a:latin typeface="Times New Roman" pitchFamily="18" charset="0"/>
                <a:cs typeface="Times New Roman" pitchFamily="18" charset="0"/>
              </a:rPr>
            </a:br>
            <a:r>
              <a:rPr lang="en-US" sz="2400" dirty="0" smtClean="0">
                <a:latin typeface="Times New Roman" pitchFamily="18" charset="0"/>
                <a:cs typeface="Times New Roman" pitchFamily="18" charset="0"/>
              </a:rPr>
              <a:t>--What </a:t>
            </a:r>
            <a:r>
              <a:rPr lang="en-US" sz="2400" dirty="0">
                <a:latin typeface="Times New Roman" pitchFamily="18" charset="0"/>
                <a:cs typeface="Times New Roman" pitchFamily="18" charset="0"/>
              </a:rPr>
              <a:t>risk factors for suicide were present in this case study?</a:t>
            </a:r>
          </a:p>
          <a:p>
            <a:pPr marL="0" indent="0" fontAlgn="t">
              <a:buNone/>
            </a:pPr>
            <a:r>
              <a:rPr lang="en-US" sz="2400" dirty="0" smtClean="0">
                <a:latin typeface="Times New Roman" pitchFamily="18" charset="0"/>
                <a:cs typeface="Times New Roman" pitchFamily="18" charset="0"/>
              </a:rPr>
              <a:t>--What </a:t>
            </a:r>
            <a:r>
              <a:rPr lang="en-US" sz="2400" dirty="0">
                <a:latin typeface="Times New Roman" pitchFamily="18" charset="0"/>
                <a:cs typeface="Times New Roman" pitchFamily="18" charset="0"/>
              </a:rPr>
              <a:t>suicide warning signs are presented in this case study?</a:t>
            </a:r>
          </a:p>
          <a:p>
            <a:pPr marL="0" indent="0" fontAlgn="t">
              <a:buNone/>
            </a:pPr>
            <a:r>
              <a:rPr lang="en-US" sz="2400" dirty="0" smtClean="0">
                <a:latin typeface="Times New Roman" pitchFamily="18" charset="0"/>
                <a:cs typeface="Times New Roman" pitchFamily="18" charset="0"/>
              </a:rPr>
              <a:t>--Identify </a:t>
            </a:r>
            <a:r>
              <a:rPr lang="en-US" sz="2400" dirty="0">
                <a:latin typeface="Times New Roman" pitchFamily="18" charset="0"/>
                <a:cs typeface="Times New Roman" pitchFamily="18" charset="0"/>
              </a:rPr>
              <a:t>the first responders?</a:t>
            </a:r>
          </a:p>
          <a:p>
            <a:pPr marL="0" indent="0" fontAlgn="t">
              <a:buNone/>
            </a:pPr>
            <a:r>
              <a:rPr lang="en-US" sz="2400" dirty="0" smtClean="0">
                <a:latin typeface="Times New Roman" pitchFamily="18" charset="0"/>
                <a:cs typeface="Times New Roman" pitchFamily="18" charset="0"/>
              </a:rPr>
              <a:t>--Identify </a:t>
            </a:r>
            <a:r>
              <a:rPr lang="en-US" sz="2400" dirty="0">
                <a:latin typeface="Times New Roman" pitchFamily="18" charset="0"/>
                <a:cs typeface="Times New Roman" pitchFamily="18" charset="0"/>
              </a:rPr>
              <a:t>when first responders intervene, or should have, and </a:t>
            </a:r>
            <a:r>
              <a:rPr lang="en-US" sz="2400" dirty="0" smtClean="0">
                <a:latin typeface="Times New Roman" pitchFamily="18" charset="0"/>
                <a:cs typeface="Times New Roman" pitchFamily="18" charset="0"/>
              </a:rPr>
              <a:t>    how</a:t>
            </a:r>
            <a:r>
              <a:rPr lang="en-US" sz="2400" dirty="0">
                <a:latin typeface="Times New Roman" pitchFamily="18" charset="0"/>
                <a:cs typeface="Times New Roman" pitchFamily="18" charset="0"/>
              </a:rPr>
              <a:t>?</a:t>
            </a:r>
          </a:p>
          <a:p>
            <a:pPr marL="0" indent="0" fontAlgn="t">
              <a:buNone/>
            </a:pPr>
            <a:r>
              <a:rPr lang="en-US" sz="2400" dirty="0" smtClean="0">
                <a:latin typeface="Times New Roman" pitchFamily="18" charset="0"/>
                <a:cs typeface="Times New Roman" pitchFamily="18" charset="0"/>
              </a:rPr>
              <a:t>--What </a:t>
            </a:r>
            <a:r>
              <a:rPr lang="en-US" sz="2400" dirty="0">
                <a:latin typeface="Times New Roman" pitchFamily="18" charset="0"/>
                <a:cs typeface="Times New Roman" pitchFamily="18" charset="0"/>
              </a:rPr>
              <a:t>did the first responders do right? What did they do wrong</a:t>
            </a:r>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use ACE?</a:t>
            </a:r>
            <a:endParaRPr lang="en-US" dirty="0"/>
          </a:p>
        </p:txBody>
      </p:sp>
      <p:sp>
        <p:nvSpPr>
          <p:cNvPr id="3" name="Content Placeholder 2"/>
          <p:cNvSpPr>
            <a:spLocks noGrp="1"/>
          </p:cNvSpPr>
          <p:nvPr>
            <p:ph idx="1"/>
          </p:nvPr>
        </p:nvSpPr>
        <p:spPr/>
        <p:txBody>
          <a:bodyPr>
            <a:normAutofit lnSpcReduction="10000"/>
          </a:bodyPr>
          <a:lstStyle/>
          <a:p>
            <a:pPr>
              <a:lnSpc>
                <a:spcPct val="105000"/>
              </a:lnSpc>
              <a:spcBef>
                <a:spcPct val="25000"/>
              </a:spcBef>
              <a:spcAft>
                <a:spcPct val="30000"/>
              </a:spcAft>
              <a:defRPr/>
            </a:pPr>
            <a:r>
              <a:rPr lang="en-US" b="1" dirty="0" smtClean="0">
                <a:solidFill>
                  <a:srgbClr val="FAE082"/>
                </a:solidFill>
              </a:rPr>
              <a:t>“ACE”</a:t>
            </a:r>
            <a:r>
              <a:rPr lang="en-US" dirty="0" smtClean="0"/>
              <a:t> teaches Soldiers how to recognize suicidal behavior in fellow Soldiers and the warning signs that accompany it</a:t>
            </a:r>
          </a:p>
          <a:p>
            <a:pPr>
              <a:lnSpc>
                <a:spcPct val="105000"/>
              </a:lnSpc>
              <a:spcBef>
                <a:spcPct val="25000"/>
              </a:spcBef>
              <a:defRPr/>
            </a:pPr>
            <a:r>
              <a:rPr lang="en-US" b="1" dirty="0" smtClean="0">
                <a:solidFill>
                  <a:srgbClr val="FAE082"/>
                </a:solidFill>
              </a:rPr>
              <a:t>“ACE”</a:t>
            </a:r>
            <a:r>
              <a:rPr lang="en-US" dirty="0" smtClean="0"/>
              <a:t> targets those Soldiers most at risk for suicide and the least likely to seek help due to stigma</a:t>
            </a:r>
          </a:p>
          <a:p>
            <a:pPr>
              <a:lnSpc>
                <a:spcPct val="105000"/>
              </a:lnSpc>
              <a:spcBef>
                <a:spcPct val="25000"/>
              </a:spcBef>
              <a:defRPr/>
            </a:pPr>
            <a:r>
              <a:rPr lang="en-US" b="1" dirty="0" smtClean="0">
                <a:solidFill>
                  <a:srgbClr val="FAE082"/>
                </a:solidFill>
              </a:rPr>
              <a:t>“ACE”</a:t>
            </a:r>
            <a:r>
              <a:rPr lang="en-US" dirty="0" smtClean="0"/>
              <a:t> increases a Soldier’s confidence to ask if a battle buddy is thinking of suicide</a:t>
            </a:r>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126163"/>
          </a:xfrm>
        </p:spPr>
        <p:txBody>
          <a:bodyPr>
            <a:normAutofit/>
          </a:bodyPr>
          <a:lstStyle/>
          <a:p>
            <a:pPr marL="0" indent="0" algn="ctr">
              <a:buNone/>
            </a:pPr>
            <a:r>
              <a:rPr lang="en-US" sz="1800" dirty="0">
                <a:latin typeface="Times New Roman" pitchFamily="18" charset="0"/>
                <a:cs typeface="Times New Roman" pitchFamily="18" charset="0"/>
              </a:rPr>
              <a:t>References:</a:t>
            </a:r>
          </a:p>
          <a:p>
            <a:pPr marL="0" indent="0">
              <a:lnSpc>
                <a:spcPct val="200000"/>
              </a:lnSpc>
              <a:buNone/>
            </a:pPr>
            <a:r>
              <a:rPr lang="en-US" sz="1800" dirty="0">
                <a:latin typeface="Times New Roman" pitchFamily="18" charset="0"/>
                <a:cs typeface="Times New Roman" pitchFamily="18" charset="0"/>
              </a:rPr>
              <a:t>ILE. (n.d.). Introduction &amp; Overview. </a:t>
            </a:r>
            <a:r>
              <a:rPr lang="en-US" sz="1800" i="1" dirty="0">
                <a:latin typeface="Times New Roman" pitchFamily="18" charset="0"/>
                <a:cs typeface="Times New Roman" pitchFamily="18" charset="0"/>
              </a:rPr>
              <a:t>Integrated Learning </a:t>
            </a:r>
            <a:r>
              <a:rPr lang="en-US" sz="1800" i="1" dirty="0" smtClean="0">
                <a:latin typeface="Times New Roman" pitchFamily="18" charset="0"/>
                <a:cs typeface="Times New Roman" pitchFamily="18" charset="0"/>
              </a:rPr>
              <a:t>	Environment</a:t>
            </a:r>
            <a:r>
              <a:rPr lang="en-US" sz="1800" dirty="0">
                <a:latin typeface="Times New Roman" pitchFamily="18" charset="0"/>
                <a:cs typeface="Times New Roman" pitchFamily="18" charset="0"/>
              </a:rPr>
              <a:t>. Retrieved July 15, </a:t>
            </a:r>
            <a:r>
              <a:rPr lang="en-US" sz="1800" dirty="0" smtClean="0">
                <a:latin typeface="Times New Roman" pitchFamily="18" charset="0"/>
                <a:cs typeface="Times New Roman" pitchFamily="18" charset="0"/>
              </a:rPr>
              <a:t>	2012</a:t>
            </a:r>
            <a:r>
              <a:rPr lang="en-US" sz="1800" dirty="0">
                <a:latin typeface="Times New Roman" pitchFamily="18" charset="0"/>
                <a:cs typeface="Times New Roman" pitchFamily="18" charset="0"/>
              </a:rPr>
              <a:t>, </a:t>
            </a:r>
            <a:r>
              <a:rPr lang="en-US" sz="1800" dirty="0" smtClean="0">
                <a:latin typeface="Times New Roman" pitchFamily="18" charset="0"/>
                <a:cs typeface="Times New Roman" pitchFamily="18" charset="0"/>
              </a:rPr>
              <a:t>from </a:t>
            </a:r>
            <a:r>
              <a:rPr lang="en-US" sz="1800" dirty="0">
                <a:latin typeface="Times New Roman" pitchFamily="18" charset="0"/>
                <a:cs typeface="Times New Roman" pitchFamily="18" charset="0"/>
                <a:hlinkClick r:id="rId2"/>
              </a:rPr>
              <a:t>https://</a:t>
            </a:r>
            <a:r>
              <a:rPr lang="en-US" sz="1800" dirty="0" smtClean="0">
                <a:latin typeface="Times New Roman" pitchFamily="18" charset="0"/>
                <a:cs typeface="Times New Roman" pitchFamily="18" charset="0"/>
                <a:hlinkClick r:id="rId2"/>
              </a:rPr>
              <a:t>ile-help.nko.navy.mil/ile/index.aspx</a:t>
            </a:r>
            <a:endParaRPr lang="en-US" sz="1800" dirty="0" smtClean="0">
              <a:latin typeface="Times New Roman" pitchFamily="18" charset="0"/>
              <a:cs typeface="Times New Roman" pitchFamily="18" charset="0"/>
            </a:endParaRPr>
          </a:p>
          <a:p>
            <a:pPr marL="0" indent="0">
              <a:lnSpc>
                <a:spcPct val="200000"/>
              </a:lnSpc>
              <a:buNone/>
            </a:pPr>
            <a:r>
              <a:rPr lang="en-US" sz="1800" dirty="0">
                <a:latin typeface="Times New Roman" pitchFamily="18" charset="0"/>
                <a:cs typeface="Times New Roman" pitchFamily="18" charset="0"/>
              </a:rPr>
              <a:t>Suicide Prevention and Risk Reduction Committee (SPARRC). (n.d.). </a:t>
            </a:r>
            <a:r>
              <a:rPr lang="en-US" sz="1800" dirty="0" err="1">
                <a:latin typeface="Times New Roman" pitchFamily="18" charset="0"/>
                <a:cs typeface="Times New Roman" pitchFamily="18" charset="0"/>
              </a:rPr>
              <a:t>DoD</a:t>
            </a:r>
            <a:r>
              <a:rPr lang="en-US" sz="1800" dirty="0">
                <a:latin typeface="Times New Roman" pitchFamily="18" charset="0"/>
                <a:cs typeface="Times New Roman" pitchFamily="18" charset="0"/>
              </a:rPr>
              <a:t>/VA suicide outreach | 	Resources for suicide prevention. </a:t>
            </a:r>
            <a:r>
              <a:rPr lang="en-US" sz="1800" i="1" dirty="0">
                <a:latin typeface="Times New Roman" pitchFamily="18" charset="0"/>
                <a:cs typeface="Times New Roman" pitchFamily="18" charset="0"/>
              </a:rPr>
              <a:t>SuicideOutreach.org</a:t>
            </a:r>
            <a:r>
              <a:rPr lang="en-US" sz="1800" dirty="0">
                <a:latin typeface="Times New Roman" pitchFamily="18" charset="0"/>
                <a:cs typeface="Times New Roman" pitchFamily="18" charset="0"/>
              </a:rPr>
              <a:t>. Retrieved July 22, 2012, from 	</a:t>
            </a:r>
            <a:r>
              <a:rPr lang="en-US" sz="1800" dirty="0">
                <a:latin typeface="Times New Roman" pitchFamily="18" charset="0"/>
                <a:cs typeface="Times New Roman" pitchFamily="18" charset="0"/>
                <a:hlinkClick r:id="rId3"/>
              </a:rPr>
              <a:t>http://www.suicideoutreach.org/</a:t>
            </a:r>
            <a:endParaRPr lang="en-US" sz="1800" dirty="0">
              <a:latin typeface="Times New Roman" pitchFamily="18" charset="0"/>
              <a:cs typeface="Times New Roman" pitchFamily="18" charset="0"/>
            </a:endParaRPr>
          </a:p>
          <a:p>
            <a:pPr marL="0" indent="0">
              <a:lnSpc>
                <a:spcPct val="200000"/>
              </a:lnSpc>
              <a:buNone/>
            </a:pPr>
            <a:r>
              <a:rPr lang="en-US" sz="1800" dirty="0">
                <a:latin typeface="Times New Roman" pitchFamily="18" charset="0"/>
                <a:cs typeface="Times New Roman" pitchFamily="18" charset="0"/>
              </a:rPr>
              <a:t>U. S. Air Force (2012). FY 2012 Career development course (CDC) Student satisfaction survey. 	Maxwell-Gunther AFB, Montgomery, AL: Air University. Retrieved on July 12, 2012 	from http://www.au.af.mil/au/afiadl/</a:t>
            </a:r>
          </a:p>
          <a:p>
            <a:pPr marL="0" indent="0">
              <a:lnSpc>
                <a:spcPct val="200000"/>
              </a:lnSpc>
              <a:buNone/>
            </a:pPr>
            <a:endParaRPr lang="en-US" sz="1800" dirty="0">
              <a:latin typeface="Times New Roman" pitchFamily="18" charset="0"/>
              <a:cs typeface="Times New Roman" pitchFamily="18" charset="0"/>
            </a:endParaRPr>
          </a:p>
          <a:p>
            <a:pPr marL="0" indent="0">
              <a:buNone/>
            </a:pPr>
            <a:endParaRPr lang="en-US" sz="1800" dirty="0">
              <a:latin typeface="Times New Roman" pitchFamily="18" charset="0"/>
              <a:cs typeface="Times New Roman" pitchFamily="18" charset="0"/>
            </a:endParaRPr>
          </a:p>
        </p:txBody>
      </p:sp>
    </p:spTree>
    <p:extLst>
      <p:ext uri="{BB962C8B-B14F-4D97-AF65-F5344CB8AC3E}">
        <p14:creationId xmlns:p14="http://schemas.microsoft.com/office/powerpoint/2010/main" val="619223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some individual protective factors</a:t>
            </a:r>
            <a:endParaRPr lang="en-US" dirty="0"/>
          </a:p>
        </p:txBody>
      </p:sp>
      <p:sp>
        <p:nvSpPr>
          <p:cNvPr id="3" name="Content Placeholder 2"/>
          <p:cNvSpPr>
            <a:spLocks noGrp="1"/>
          </p:cNvSpPr>
          <p:nvPr>
            <p:ph idx="1"/>
          </p:nvPr>
        </p:nvSpPr>
        <p:spPr/>
        <p:txBody>
          <a:bodyPr/>
          <a:lstStyle/>
          <a:p>
            <a:pPr marL="514350" indent="-514350">
              <a:buAutoNum type="arabicParenR"/>
            </a:pPr>
            <a:r>
              <a:rPr lang="en-US" dirty="0" smtClean="0"/>
              <a:t>Cultural and religious beliefs that discourage suicide</a:t>
            </a:r>
          </a:p>
          <a:p>
            <a:pPr marL="514350" indent="-514350">
              <a:buAutoNum type="arabicParenR"/>
            </a:pPr>
            <a:r>
              <a:rPr lang="en-US" dirty="0" smtClean="0"/>
              <a:t>Support through ongoing mental health care</a:t>
            </a:r>
          </a:p>
          <a:p>
            <a:pPr marL="514350" indent="-514350">
              <a:buAutoNum type="arabicParenR"/>
            </a:pPr>
            <a:r>
              <a:rPr lang="en-US" dirty="0" smtClean="0"/>
              <a:t>Self esteem, direction, and optimism</a:t>
            </a:r>
          </a:p>
          <a:p>
            <a:pPr marL="514350" indent="-514350">
              <a:buAutoNum type="arabicParenR"/>
            </a:pPr>
            <a:r>
              <a:rPr lang="en-US" dirty="0" smtClean="0"/>
              <a:t>Unit Chaplain and or ministry team</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Individual protective Factors continued</a:t>
            </a:r>
            <a:endParaRPr lang="en-US" dirty="0"/>
          </a:p>
        </p:txBody>
      </p:sp>
      <p:sp>
        <p:nvSpPr>
          <p:cNvPr id="3" name="Content Placeholder 2"/>
          <p:cNvSpPr>
            <a:spLocks noGrp="1"/>
          </p:cNvSpPr>
          <p:nvPr>
            <p:ph idx="1"/>
          </p:nvPr>
        </p:nvSpPr>
        <p:spPr/>
        <p:txBody>
          <a:bodyPr/>
          <a:lstStyle/>
          <a:p>
            <a:pPr>
              <a:buNone/>
            </a:pPr>
            <a:r>
              <a:rPr lang="en-US" dirty="0" smtClean="0"/>
              <a:t>5) Reason to live</a:t>
            </a:r>
          </a:p>
          <a:p>
            <a:pPr>
              <a:buNone/>
            </a:pPr>
            <a:r>
              <a:rPr lang="en-US" dirty="0" smtClean="0"/>
              <a:t>6) Family support</a:t>
            </a:r>
          </a:p>
          <a:p>
            <a:pPr>
              <a:buNone/>
            </a:pPr>
            <a:r>
              <a:rPr lang="en-US" dirty="0" smtClean="0"/>
              <a:t>7) Pride and patriotism for military service</a:t>
            </a:r>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ASK</a:t>
            </a:r>
            <a:endParaRPr lang="en-US" dirty="0"/>
          </a:p>
        </p:txBody>
      </p:sp>
      <p:sp>
        <p:nvSpPr>
          <p:cNvPr id="3" name="Content Placeholder 2"/>
          <p:cNvSpPr>
            <a:spLocks noGrp="1"/>
          </p:cNvSpPr>
          <p:nvPr>
            <p:ph idx="1"/>
          </p:nvPr>
        </p:nvSpPr>
        <p:spPr/>
        <p:txBody>
          <a:bodyPr>
            <a:normAutofit lnSpcReduction="10000"/>
          </a:bodyPr>
          <a:lstStyle/>
          <a:p>
            <a:pPr>
              <a:lnSpc>
                <a:spcPct val="90000"/>
              </a:lnSpc>
              <a:spcBef>
                <a:spcPct val="30000"/>
              </a:spcBef>
              <a:spcAft>
                <a:spcPct val="30000"/>
              </a:spcAft>
              <a:defRPr/>
            </a:pPr>
            <a:r>
              <a:rPr lang="en-US" dirty="0" smtClean="0">
                <a:solidFill>
                  <a:srgbClr val="FFD347"/>
                </a:solidFill>
              </a:rPr>
              <a:t>Ask</a:t>
            </a:r>
            <a:r>
              <a:rPr lang="en-US" dirty="0" smtClean="0"/>
              <a:t> your battle buddy about his or her suicidal thoughts</a:t>
            </a:r>
          </a:p>
          <a:p>
            <a:pPr>
              <a:lnSpc>
                <a:spcPct val="90000"/>
              </a:lnSpc>
              <a:spcBef>
                <a:spcPct val="30000"/>
              </a:spcBef>
              <a:spcAft>
                <a:spcPct val="30000"/>
              </a:spcAft>
              <a:defRPr/>
            </a:pPr>
            <a:r>
              <a:rPr lang="en-US" dirty="0" smtClean="0"/>
              <a:t>Know the warning signs you might see in yourself or battle buddy if he or she is suicidal. Look for any outward sign that shows a deviation from your battle buddy’s usual self </a:t>
            </a:r>
          </a:p>
          <a:p>
            <a:pPr>
              <a:lnSpc>
                <a:spcPct val="90000"/>
              </a:lnSpc>
              <a:spcBef>
                <a:spcPct val="30000"/>
              </a:spcBef>
              <a:spcAft>
                <a:spcPct val="30000"/>
              </a:spcAft>
              <a:defRPr/>
            </a:pPr>
            <a:r>
              <a:rPr lang="en-US" dirty="0" smtClean="0"/>
              <a:t>When the warning signs are present, it is imperative to ask your battle buddy directly; “Are you thinking about killing yourself”?</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Care</a:t>
            </a:r>
            <a:endParaRPr lang="en-US" dirty="0"/>
          </a:p>
        </p:txBody>
      </p:sp>
      <p:sp>
        <p:nvSpPr>
          <p:cNvPr id="3" name="Content Placeholder 2"/>
          <p:cNvSpPr>
            <a:spLocks noGrp="1"/>
          </p:cNvSpPr>
          <p:nvPr>
            <p:ph idx="1"/>
          </p:nvPr>
        </p:nvSpPr>
        <p:spPr/>
        <p:txBody>
          <a:bodyPr>
            <a:normAutofit fontScale="92500" lnSpcReduction="10000"/>
          </a:bodyPr>
          <a:lstStyle/>
          <a:p>
            <a:pPr>
              <a:lnSpc>
                <a:spcPct val="90000"/>
              </a:lnSpc>
              <a:spcBef>
                <a:spcPct val="30000"/>
              </a:spcBef>
              <a:spcAft>
                <a:spcPct val="30000"/>
              </a:spcAft>
              <a:defRPr/>
            </a:pPr>
            <a:r>
              <a:rPr lang="en-US" dirty="0" smtClean="0">
                <a:solidFill>
                  <a:srgbClr val="FFD347"/>
                </a:solidFill>
              </a:rPr>
              <a:t>Care</a:t>
            </a:r>
            <a:r>
              <a:rPr lang="en-US" dirty="0" smtClean="0">
                <a:solidFill>
                  <a:srgbClr val="00FFFF"/>
                </a:solidFill>
              </a:rPr>
              <a:t> </a:t>
            </a:r>
            <a:r>
              <a:rPr lang="en-US" dirty="0" smtClean="0"/>
              <a:t>for your battle buddy by understanding that your battle buddy may be in pain.  Active listening may produce relief.  Calmly control the situation:  do not use force. Take action by removing any lethal means, such as weapons or pills</a:t>
            </a:r>
          </a:p>
          <a:p>
            <a:pPr>
              <a:lnSpc>
                <a:spcPct val="90000"/>
              </a:lnSpc>
              <a:spcBef>
                <a:spcPct val="30000"/>
              </a:spcBef>
              <a:spcAft>
                <a:spcPct val="30000"/>
              </a:spcAft>
              <a:defRPr/>
            </a:pPr>
            <a:r>
              <a:rPr lang="en-US" dirty="0" smtClean="0"/>
              <a:t>Important to understand with what, where, and when the battle buddy plans to kill himself or herself. The fact your battle buddy acknowledges his or her plans generally suggests that they are accepting help</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Escort</a:t>
            </a:r>
            <a:endParaRPr lang="en-US" dirty="0"/>
          </a:p>
        </p:txBody>
      </p:sp>
      <p:sp>
        <p:nvSpPr>
          <p:cNvPr id="3" name="Content Placeholder 2"/>
          <p:cNvSpPr>
            <a:spLocks noGrp="1"/>
          </p:cNvSpPr>
          <p:nvPr>
            <p:ph idx="1"/>
          </p:nvPr>
        </p:nvSpPr>
        <p:spPr/>
        <p:txBody>
          <a:bodyPr>
            <a:normAutofit fontScale="85000" lnSpcReduction="20000"/>
          </a:bodyPr>
          <a:lstStyle/>
          <a:p>
            <a:pPr>
              <a:spcBef>
                <a:spcPct val="30000"/>
              </a:spcBef>
              <a:spcAft>
                <a:spcPct val="30000"/>
              </a:spcAft>
              <a:defRPr/>
            </a:pPr>
            <a:r>
              <a:rPr lang="en-US" dirty="0" smtClean="0">
                <a:solidFill>
                  <a:srgbClr val="FFD347"/>
                </a:solidFill>
              </a:rPr>
              <a:t>Escort</a:t>
            </a:r>
            <a:r>
              <a:rPr lang="en-US" dirty="0" smtClean="0">
                <a:solidFill>
                  <a:srgbClr val="00FFFF"/>
                </a:solidFill>
              </a:rPr>
              <a:t> </a:t>
            </a:r>
            <a:r>
              <a:rPr lang="en-US" dirty="0" smtClean="0"/>
              <a:t>your battle buddy immediately to your chain of command, Chaplain, or behavioral health profession	</a:t>
            </a:r>
          </a:p>
          <a:p>
            <a:pPr>
              <a:spcBef>
                <a:spcPct val="30000"/>
              </a:spcBef>
              <a:spcAft>
                <a:spcPct val="30000"/>
              </a:spcAft>
              <a:defRPr/>
            </a:pPr>
            <a:r>
              <a:rPr lang="en-US" dirty="0" smtClean="0"/>
              <a:t>Don’t keep your battle buddy’s suicidal behavior a secret. Adopting an attitude that you are going to help your battle buddy will save his or her life </a:t>
            </a:r>
          </a:p>
          <a:p>
            <a:pPr>
              <a:spcBef>
                <a:spcPct val="30000"/>
              </a:spcBef>
              <a:spcAft>
                <a:spcPct val="30000"/>
              </a:spcAft>
              <a:defRPr/>
            </a:pPr>
            <a:r>
              <a:rPr lang="en-US" dirty="0" smtClean="0"/>
              <a:t>Stay with your buddy until he or she receives appropriate help. Don’t leave your battle buddy alone</a:t>
            </a:r>
          </a:p>
          <a:p>
            <a:pPr>
              <a:spcBef>
                <a:spcPct val="30000"/>
              </a:spcBef>
              <a:spcAft>
                <a:spcPct val="30000"/>
              </a:spcAft>
              <a:defRPr/>
            </a:pPr>
            <a:r>
              <a:rPr lang="en-US" dirty="0" smtClean="0"/>
              <a:t>Being there for your battle buddy will make the difference  </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can help you?</a:t>
            </a:r>
            <a:endParaRPr lang="en-US" dirty="0"/>
          </a:p>
        </p:txBody>
      </p:sp>
      <p:sp>
        <p:nvSpPr>
          <p:cNvPr id="3" name="Content Placeholder 2"/>
          <p:cNvSpPr>
            <a:spLocks noGrp="1"/>
          </p:cNvSpPr>
          <p:nvPr>
            <p:ph idx="1"/>
          </p:nvPr>
        </p:nvSpPr>
        <p:spPr/>
        <p:txBody>
          <a:bodyPr>
            <a:normAutofit fontScale="92500"/>
          </a:bodyPr>
          <a:lstStyle/>
          <a:p>
            <a:pPr marL="0" indent="0">
              <a:lnSpc>
                <a:spcPct val="90000"/>
              </a:lnSpc>
              <a:spcBef>
                <a:spcPct val="30000"/>
              </a:spcBef>
              <a:spcAft>
                <a:spcPct val="30000"/>
              </a:spcAft>
              <a:buClr>
                <a:srgbClr val="00FF00"/>
              </a:buClr>
              <a:buNone/>
              <a:defRPr/>
            </a:pPr>
            <a:r>
              <a:rPr lang="en-US" u="sng" dirty="0" smtClean="0"/>
              <a:t>A.  In Garrison:</a:t>
            </a:r>
            <a:r>
              <a:rPr lang="en-US" dirty="0" smtClean="0"/>
              <a:t> </a:t>
            </a:r>
          </a:p>
          <a:p>
            <a:pPr marL="971550" lvl="1" indent="-457200">
              <a:lnSpc>
                <a:spcPct val="90000"/>
              </a:lnSpc>
              <a:spcBef>
                <a:spcPct val="30000"/>
              </a:spcBef>
              <a:spcAft>
                <a:spcPct val="30000"/>
              </a:spcAft>
              <a:buFont typeface="Wingdings" pitchFamily="2" charset="2"/>
              <a:buAutoNum type="arabicPeriod"/>
              <a:defRPr/>
            </a:pPr>
            <a:r>
              <a:rPr lang="en-US" dirty="0" smtClean="0"/>
              <a:t>Unit Chaplain; Unit Ministry Teams </a:t>
            </a:r>
          </a:p>
          <a:p>
            <a:pPr marL="971550" lvl="1" indent="-457200">
              <a:lnSpc>
                <a:spcPct val="90000"/>
              </a:lnSpc>
              <a:spcBef>
                <a:spcPct val="30000"/>
              </a:spcBef>
              <a:spcAft>
                <a:spcPct val="30000"/>
              </a:spcAft>
              <a:buFont typeface="Wingdings" pitchFamily="2" charset="2"/>
              <a:buAutoNum type="arabicPeriod"/>
              <a:defRPr/>
            </a:pPr>
            <a:r>
              <a:rPr lang="en-US" dirty="0" smtClean="0"/>
              <a:t>Family Life Chaplains</a:t>
            </a:r>
          </a:p>
          <a:p>
            <a:pPr marL="971550" lvl="1" indent="-457200">
              <a:lnSpc>
                <a:spcPct val="90000"/>
              </a:lnSpc>
              <a:spcBef>
                <a:spcPct val="30000"/>
              </a:spcBef>
              <a:spcAft>
                <a:spcPct val="30000"/>
              </a:spcAft>
              <a:buFont typeface="Wingdings" pitchFamily="2" charset="2"/>
              <a:buAutoNum type="arabicPeriod"/>
              <a:defRPr/>
            </a:pPr>
            <a:r>
              <a:rPr lang="en-US" dirty="0" smtClean="0"/>
              <a:t>Army Community Services</a:t>
            </a:r>
          </a:p>
          <a:p>
            <a:pPr marL="971550" lvl="1" indent="-457200">
              <a:lnSpc>
                <a:spcPct val="90000"/>
              </a:lnSpc>
              <a:spcBef>
                <a:spcPct val="30000"/>
              </a:spcBef>
              <a:spcAft>
                <a:spcPct val="30000"/>
              </a:spcAft>
              <a:buFont typeface="Wingdings" pitchFamily="2" charset="2"/>
              <a:buAutoNum type="arabicPeriod"/>
              <a:defRPr/>
            </a:pPr>
            <a:r>
              <a:rPr lang="en-US" dirty="0" smtClean="0"/>
              <a:t>Medical Services (Behavioral Health or Primary Care)</a:t>
            </a:r>
          </a:p>
          <a:p>
            <a:pPr marL="971550" lvl="1" indent="-457200">
              <a:lnSpc>
                <a:spcPct val="90000"/>
              </a:lnSpc>
              <a:spcBef>
                <a:spcPct val="30000"/>
              </a:spcBef>
              <a:spcAft>
                <a:spcPct val="30000"/>
              </a:spcAft>
              <a:buFont typeface="Wingdings" pitchFamily="2" charset="2"/>
              <a:buAutoNum type="arabicPeriod"/>
              <a:defRPr/>
            </a:pPr>
            <a:r>
              <a:rPr lang="en-US" dirty="0" smtClean="0"/>
              <a:t>Marriage and Family Counselors</a:t>
            </a:r>
          </a:p>
          <a:p>
            <a:pPr marL="971550" lvl="1" indent="-457200">
              <a:lnSpc>
                <a:spcPct val="90000"/>
              </a:lnSpc>
              <a:spcBef>
                <a:spcPct val="30000"/>
              </a:spcBef>
              <a:spcAft>
                <a:spcPct val="30000"/>
              </a:spcAft>
              <a:buFont typeface="Wingdings" pitchFamily="2" charset="2"/>
              <a:buAutoNum type="arabicPeriod"/>
              <a:defRPr/>
            </a:pPr>
            <a:r>
              <a:rPr lang="en-US" dirty="0" smtClean="0"/>
              <a:t>Post Deployment Centers   </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246</TotalTime>
  <Words>3154</Words>
  <Application>Microsoft Office PowerPoint</Application>
  <PresentationFormat>On-screen Show (4:3)</PresentationFormat>
  <Paragraphs>115</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ACE Suicide Prevention Lesson 1.0 </vt:lpstr>
      <vt:lpstr>What does ACE stand for?</vt:lpstr>
      <vt:lpstr>Why use ACE?</vt:lpstr>
      <vt:lpstr>What are some individual protective factors</vt:lpstr>
      <vt:lpstr>Individual protective Factors continued</vt:lpstr>
      <vt:lpstr>ASK</vt:lpstr>
      <vt:lpstr>Care</vt:lpstr>
      <vt:lpstr>Escort</vt:lpstr>
      <vt:lpstr>Who can help you?</vt:lpstr>
      <vt:lpstr>Who can help you?</vt:lpstr>
      <vt:lpstr>Suicide Prevention</vt:lpstr>
      <vt:lpstr>PowerPoint Presentation</vt:lpstr>
      <vt:lpstr>Welcome to Military Life Virtual Environment</vt:lpstr>
      <vt:lpstr>Create Avatar</vt:lpstr>
      <vt:lpstr>Welcome to Military Life user </vt:lpstr>
      <vt:lpstr>Go find Eric in Classroom #1</vt:lpstr>
      <vt:lpstr>Eric will share his story  </vt:lpstr>
      <vt:lpstr>TEXT Based Version of Eric’s Story</vt:lpstr>
      <vt:lpstr>Eric’s Story finished</vt:lpstr>
      <vt:lpstr>Find Margaret in Classroom #2</vt:lpstr>
      <vt:lpstr>Margaret will Share her story</vt:lpstr>
      <vt:lpstr>Text based version of Margaret’s story</vt:lpstr>
      <vt:lpstr>Find James in Classroom #3</vt:lpstr>
      <vt:lpstr>James will Share his story</vt:lpstr>
      <vt:lpstr>Text based version of James’ story</vt:lpstr>
      <vt:lpstr>James’ story continued</vt:lpstr>
      <vt:lpstr>Chat with other users about suicide prevention</vt:lpstr>
      <vt:lpstr>Go to Suicide Prevention Testing Center</vt:lpstr>
      <vt:lpstr>Post-Assessment: Part I</vt:lpstr>
      <vt:lpstr>PowerPoint Presentation</vt:lpstr>
    </vt:vector>
  </TitlesOfParts>
  <Company>ASD1</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Suicide Prevention</dc:title>
  <dc:creator>maegerp</dc:creator>
  <cp:lastModifiedBy>Michele</cp:lastModifiedBy>
  <cp:revision>30</cp:revision>
  <dcterms:created xsi:type="dcterms:W3CDTF">2012-08-06T21:36:49Z</dcterms:created>
  <dcterms:modified xsi:type="dcterms:W3CDTF">2012-08-08T17:22:59Z</dcterms:modified>
</cp:coreProperties>
</file>